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8" r:id="rId4"/>
    <p:sldId id="267" r:id="rId5"/>
    <p:sldId id="260" r:id="rId6"/>
    <p:sldId id="261" r:id="rId7"/>
    <p:sldId id="259" r:id="rId8"/>
    <p:sldId id="270" r:id="rId9"/>
    <p:sldId id="269" r:id="rId10"/>
    <p:sldId id="257" r:id="rId11"/>
    <p:sldId id="264" r:id="rId12"/>
    <p:sldId id="262" r:id="rId13"/>
    <p:sldId id="271" r:id="rId14"/>
    <p:sldId id="272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E2F2B0"/>
    <a:srgbClr val="D2E048"/>
    <a:srgbClr val="8DB01C"/>
    <a:srgbClr val="FFCC66"/>
    <a:srgbClr val="FF9933"/>
    <a:srgbClr val="FF9900"/>
    <a:srgbClr val="BFE34B"/>
    <a:srgbClr val="90BD71"/>
    <a:srgbClr val="CADB2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4714860"/>
            <a:ext cx="4214810" cy="2143140"/>
          </a:xfrm>
        </p:spPr>
        <p:txBody>
          <a:bodyPr/>
          <a:lstStyle/>
          <a:p>
            <a:pPr algn="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Учитель истории </a:t>
            </a:r>
          </a:p>
          <a:p>
            <a:pPr algn="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МОУ «СОШ с. 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Теликовка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 Духовницкого района </a:t>
            </a:r>
          </a:p>
          <a:p>
            <a:pPr algn="r"/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Саратовской области»</a:t>
            </a:r>
          </a:p>
          <a:p>
            <a:pPr algn="r"/>
            <a:r>
              <a:rPr lang="ru-RU" sz="2000" b="1" dirty="0" err="1" smtClean="0">
                <a:latin typeface="Calibri" pitchFamily="34" charset="0"/>
                <a:cs typeface="Calibri" pitchFamily="34" charset="0"/>
              </a:rPr>
              <a:t>Курякина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Галина Федоровна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0"/>
            <a:ext cx="5000628" cy="1552572"/>
          </a:xfrm>
        </p:spPr>
        <p:txBody>
          <a:bodyPr/>
          <a:lstStyle/>
          <a:p>
            <a:r>
              <a:rPr lang="ru-RU" sz="3200" b="1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Тема урока: </a:t>
            </a:r>
            <a:br>
              <a:rPr lang="ru-RU" sz="3200" b="1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</a:br>
            <a:r>
              <a:rPr lang="ru-RU" sz="5400" b="1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Candara" pitchFamily="34" charset="0"/>
              </a:rPr>
              <a:t>«Опричнина»</a:t>
            </a:r>
            <a:endParaRPr lang="ru-RU" sz="5400" b="1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6446" y="357166"/>
            <a:ext cx="2786050" cy="344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Прямоугольник 4"/>
          <p:cNvSpPr/>
          <p:nvPr/>
        </p:nvSpPr>
        <p:spPr>
          <a:xfrm>
            <a:off x="3857620" y="2786058"/>
            <a:ext cx="1712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 smtClean="0">
                <a:solidFill>
                  <a:schemeClr val="tx2"/>
                </a:solidFill>
                <a:latin typeface="Candara" pitchFamily="34" charset="0"/>
              </a:rPr>
              <a:t>Иван Грозный. </a:t>
            </a:r>
          </a:p>
          <a:p>
            <a:pPr algn="r"/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Парсуна</a:t>
            </a:r>
            <a:endParaRPr lang="ru-RU" dirty="0">
              <a:solidFill>
                <a:schemeClr val="tx2"/>
              </a:solidFill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214818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«Я был государь,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делом ничего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владел».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71670" y="1000108"/>
            <a:ext cx="635004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5" name="Прямоугольник 4"/>
          <p:cNvSpPr/>
          <p:nvPr/>
        </p:nvSpPr>
        <p:spPr>
          <a:xfrm>
            <a:off x="357158" y="5257562"/>
            <a:ext cx="707236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Изображено убийство боярина И. П. Фёдорова (1568), которого Грозный, обвинив в желании захватить власть, заставил надеть царские одежды и сесть на трон, после чего зарезал.</a:t>
            </a:r>
            <a:endParaRPr lang="ru-RU" sz="2000" b="1" dirty="0">
              <a:solidFill>
                <a:srgbClr val="E2F2B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428604"/>
            <a:ext cx="27815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libri" pitchFamily="34" charset="0"/>
                <a:cs typeface="Calibri" pitchFamily="34" charset="0"/>
              </a:rPr>
              <a:t>Опричники.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 Н. В. </a:t>
            </a:r>
            <a:r>
              <a:rPr lang="ru-RU" dirty="0" err="1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Неврев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714488"/>
            <a:ext cx="27860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Во времена </a:t>
            </a:r>
          </a:p>
          <a:p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Ивана Грозного </a:t>
            </a:r>
          </a:p>
          <a:p>
            <a:r>
              <a:rPr lang="ru-RU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2F2B0"/>
                </a:solidFill>
                <a:latin typeface="Candara" pitchFamily="34" charset="0"/>
              </a:rPr>
              <a:t>опричников </a:t>
            </a:r>
          </a:p>
          <a:p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latin typeface="Candara" pitchFamily="34" charset="0"/>
              </a:rPr>
              <a:t>называли </a:t>
            </a:r>
          </a:p>
          <a:p>
            <a:r>
              <a:rPr lang="ru-RU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2F2B0"/>
                </a:solidFill>
                <a:latin typeface="Candara" pitchFamily="34" charset="0"/>
              </a:rPr>
              <a:t>«государевыми</a:t>
            </a:r>
          </a:p>
          <a:p>
            <a:r>
              <a:rPr lang="ru-RU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E2F2B0"/>
                </a:solidFill>
                <a:latin typeface="Candara" pitchFamily="34" charset="0"/>
              </a:rPr>
              <a:t> людьми»</a:t>
            </a:r>
            <a:r>
              <a:rPr lang="ru-RU" sz="2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</a:rPr>
              <a:t>. </a:t>
            </a:r>
            <a: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</a:rPr>
              <a:t/>
            </a:r>
            <a:br>
              <a:rPr lang="ru-RU" sz="2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ndara" pitchFamily="34" charset="0"/>
              </a:rPr>
            </a:br>
            <a:endParaRPr lang="ru-RU" sz="2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5857916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Candara" pitchFamily="34" charset="0"/>
              </a:rPr>
              <a:t>Наиболее известными опричниками были </a:t>
            </a:r>
          </a:p>
          <a:p>
            <a:pPr>
              <a:buNone/>
            </a:pP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дворянин </a:t>
            </a:r>
            <a:r>
              <a:rPr lang="ru-RU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Малюта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 Скуратов, </a:t>
            </a:r>
          </a:p>
          <a:p>
            <a:pPr>
              <a:buNone/>
            </a:pP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боярин Алексей </a:t>
            </a:r>
            <a:r>
              <a:rPr lang="ru-RU" sz="2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Басманов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, </a:t>
            </a:r>
          </a:p>
          <a:p>
            <a:pPr>
              <a:buNone/>
            </a:pP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ndara" pitchFamily="34" charset="0"/>
              </a:rPr>
              <a:t>князь Афанасий Вяземский.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andara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57620" y="2071678"/>
            <a:ext cx="492493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7" name="Прямоугольник 6"/>
          <p:cNvSpPr/>
          <p:nvPr/>
        </p:nvSpPr>
        <p:spPr>
          <a:xfrm>
            <a:off x="4572000" y="8572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err="1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Малюта</a:t>
            </a:r>
            <a:r>
              <a:rPr lang="ru-RU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 Скуратов и митрополит Филипп.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Н. В. </a:t>
            </a:r>
            <a:r>
              <a:rPr lang="ru-RU" dirty="0" err="1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Неврев</a:t>
            </a:r>
            <a:endParaRPr lang="ru-RU" dirty="0">
              <a:solidFill>
                <a:srgbClr val="E2F2B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020225"/>
            <a:ext cx="2143108" cy="48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3108" y="5934670"/>
            <a:ext cx="37862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Пожалован шубой с царского плеча</a:t>
            </a:r>
          </a:p>
          <a:p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Рябушкин А. П.</a:t>
            </a:r>
          </a:p>
          <a:p>
            <a:endParaRPr lang="ru-RU" b="1" dirty="0">
              <a:solidFill>
                <a:srgbClr val="E2F2B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142852"/>
            <a:ext cx="5572164" cy="776270"/>
          </a:xfrm>
        </p:spPr>
        <p:txBody>
          <a:bodyPr>
            <a:normAutofit fontScale="90000"/>
          </a:bodyPr>
          <a:lstStyle/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Опричнина 1565 – 1572 гг.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43306" y="1214422"/>
          <a:ext cx="5286412" cy="471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4643470"/>
              </a:tblGrid>
              <a:tr h="471490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Царь</a:t>
                      </a:r>
                      <a:endParaRPr lang="ru-RU" sz="3600" dirty="0">
                        <a:solidFill>
                          <a:schemeClr val="bg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Окончательная централизация страны.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2. Установление самодержавия.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3. Ликвидация уделов.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4. Искоренение боярского самовластия и несогласия с царем.</a:t>
                      </a:r>
                      <a:endParaRPr lang="ru-RU" sz="2800" dirty="0">
                        <a:solidFill>
                          <a:schemeClr val="bg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214554"/>
            <a:ext cx="3214678" cy="438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714356"/>
          <a:ext cx="3429024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j-lt"/>
                          <a:cs typeface="Calibri" pitchFamily="34" charset="0"/>
                        </a:rPr>
                        <a:t>ОПРИЧНИНА</a:t>
                      </a:r>
                      <a:endParaRPr lang="ru-RU" sz="2800" dirty="0">
                        <a:solidFill>
                          <a:schemeClr val="bg2">
                            <a:lumMod val="75000"/>
                          </a:schemeClr>
                        </a:solidFill>
                        <a:latin typeface="+mj-lt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Под личным управлением царя.</a:t>
                      </a: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Царь создал новую Боярскую думу,</a:t>
                      </a:r>
                      <a:r>
                        <a:rPr lang="ru-RU" sz="2800" b="1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приказы, войско.</a:t>
                      </a:r>
                      <a:endParaRPr lang="ru-RU" sz="28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500826" y="785794"/>
          <a:ext cx="2405058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0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+mj-lt"/>
                          <a:cs typeface="Calibri" pitchFamily="34" charset="0"/>
                        </a:rPr>
                        <a:t>ЗЕМЩИНА</a:t>
                      </a:r>
                      <a:endParaRPr lang="ru-RU" sz="2800" dirty="0">
                        <a:solidFill>
                          <a:schemeClr val="bg2">
                            <a:lumMod val="75000"/>
                          </a:schemeClr>
                        </a:solidFill>
                        <a:latin typeface="+mj-lt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Управление во главе со старой Боярской думой</a:t>
                      </a:r>
                      <a:endParaRPr lang="ru-RU" sz="28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Выноска со стрелками влево/вправо 6"/>
          <p:cNvSpPr/>
          <p:nvPr/>
        </p:nvSpPr>
        <p:spPr>
          <a:xfrm>
            <a:off x="3643306" y="1643050"/>
            <a:ext cx="2928958" cy="1500198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+mj-lt"/>
              </a:rPr>
              <a:t>СТРАНА</a:t>
            </a:r>
            <a:endParaRPr lang="ru-RU" sz="24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488" y="3500438"/>
            <a:ext cx="378964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14422"/>
            <a:ext cx="4429156" cy="2928958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None/>
            </a:pPr>
            <a:r>
              <a:rPr lang="ru-RU" sz="38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1. В 1565 г. установление неограниченной диктатуры Ивана </a:t>
            </a:r>
            <a:r>
              <a:rPr lang="en-US" sz="38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IV</a:t>
            </a:r>
            <a:r>
              <a:rPr lang="ru-RU" sz="38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514350" indent="-514350">
              <a:buNone/>
            </a:pPr>
            <a:r>
              <a:rPr lang="ru-RU" sz="38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2. Царь расправился с неугодными лицами.</a:t>
            </a:r>
          </a:p>
          <a:p>
            <a:pPr marL="514350" indent="-514350">
              <a:buNone/>
            </a:pPr>
            <a:r>
              <a:rPr lang="ru-RU" sz="38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3. Новгород потерял свое значение соперника Москвы.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4612" y="0"/>
            <a:ext cx="2971792" cy="785794"/>
          </a:xfrm>
        </p:spPr>
        <p:txBody>
          <a:bodyPr>
            <a:normAutofit/>
          </a:bodyPr>
          <a:lstStyle/>
          <a:p>
            <a:pPr algn="ctr"/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ИТОГИ</a:t>
            </a:r>
            <a:endParaRPr lang="ru-RU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00496" y="2000240"/>
            <a:ext cx="4815530" cy="415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5" name="Прямоугольник 4"/>
          <p:cNvSpPr/>
          <p:nvPr/>
        </p:nvSpPr>
        <p:spPr>
          <a:xfrm>
            <a:off x="500034" y="5534561"/>
            <a:ext cx="47863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 pitchFamily="34" charset="0"/>
                <a:cs typeface="Calibri" pitchFamily="34" charset="0"/>
              </a:rPr>
              <a:t>«Московский застенок.</a:t>
            </a:r>
          </a:p>
          <a:p>
            <a:r>
              <a:rPr lang="ru-RU" sz="2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 pitchFamily="34" charset="0"/>
                <a:cs typeface="Calibri" pitchFamily="34" charset="0"/>
              </a:rPr>
              <a:t>Конец XVI века (</a:t>
            </a:r>
            <a:r>
              <a:rPr lang="ru-RU" sz="20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 pitchFamily="34" charset="0"/>
                <a:cs typeface="Calibri" pitchFamily="34" charset="0"/>
              </a:rPr>
              <a:t>Константино-Еленинские</a:t>
            </a:r>
            <a:r>
              <a:rPr lang="ru-RU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alibri" pitchFamily="34" charset="0"/>
                <a:cs typeface="Calibri" pitchFamily="34" charset="0"/>
              </a:rPr>
              <a:t> ворота московского застенка на рубеже XVI и XVII веков)»</a:t>
            </a:r>
            <a:endParaRPr lang="ru-RU" sz="2000" dirty="0">
              <a:solidFill>
                <a:schemeClr val="accent1">
                  <a:lumMod val="40000"/>
                  <a:lumOff val="6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785926"/>
            <a:ext cx="8229600" cy="250033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FFFF99"/>
                </a:solidFill>
              </a:rPr>
              <a:t>Сахаров А.Н. История России: с древнейших времен до конца </a:t>
            </a:r>
            <a:r>
              <a:rPr lang="en-US" sz="2400" dirty="0" smtClean="0">
                <a:solidFill>
                  <a:srgbClr val="FFFF99"/>
                </a:solidFill>
              </a:rPr>
              <a:t>XVI</a:t>
            </a:r>
            <a:r>
              <a:rPr lang="ru-RU" sz="2400" dirty="0" smtClean="0">
                <a:solidFill>
                  <a:srgbClr val="FFFF99"/>
                </a:solidFill>
              </a:rPr>
              <a:t> века: учеб. для 6 класса – М.: Просвещение, 2010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99"/>
                </a:solidFill>
              </a:rPr>
              <a:t>http://ru.wikipedia.org/wiki/</a:t>
            </a:r>
            <a:endParaRPr lang="ru-RU" sz="2400" dirty="0" smtClean="0">
              <a:solidFill>
                <a:srgbClr val="FFFF99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FFFF99"/>
                </a:solidFill>
              </a:rPr>
              <a:t>http://www.artsait.ru/</a:t>
            </a:r>
            <a:r>
              <a:rPr lang="ru-RU" sz="2400" dirty="0" smtClean="0">
                <a:solidFill>
                  <a:srgbClr val="FFFF99"/>
                </a:solidFill>
              </a:rPr>
              <a:t>Русские художники. Рябушкин А. П.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00364" y="428604"/>
            <a:ext cx="3328982" cy="7048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E2F2B0"/>
                </a:solidFill>
              </a:rPr>
              <a:t>Источники</a:t>
            </a:r>
            <a:endParaRPr lang="ru-RU" sz="3200" b="1" dirty="0">
              <a:solidFill>
                <a:srgbClr val="E2F2B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lum contrast="20000"/>
          </a:blip>
          <a:srcRect/>
          <a:stretch>
            <a:fillRect/>
          </a:stretch>
        </p:blipFill>
        <p:spPr bwMode="auto">
          <a:xfrm>
            <a:off x="285720" y="0"/>
            <a:ext cx="85725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71480"/>
            <a:ext cx="4900618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E2F2B0"/>
                </a:solidFill>
                <a:latin typeface="Candara" pitchFamily="34" charset="0"/>
              </a:rPr>
              <a:t>         </a:t>
            </a:r>
            <a:r>
              <a:rPr lang="ru-RU" sz="28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</a:rPr>
              <a:t>Подумай и обсуди:</a:t>
            </a:r>
          </a:p>
          <a:p>
            <a:pPr algn="ctr">
              <a:buNone/>
            </a:pPr>
            <a:endParaRPr lang="ru-RU" sz="3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чем </a:t>
            </a:r>
          </a:p>
          <a:p>
            <a:pPr algn="ctr">
              <a:buNone/>
            </a:pP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выражалось усиление </a:t>
            </a:r>
          </a:p>
          <a:p>
            <a:pPr algn="ctr">
              <a:buNone/>
            </a:pP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государственной власти при Иване </a:t>
            </a:r>
            <a:r>
              <a:rPr 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IV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?</a:t>
            </a:r>
          </a:p>
          <a:p>
            <a:pPr algn="ctr">
              <a:buNone/>
            </a:pPr>
            <a:endParaRPr lang="ru-RU" sz="3200" b="1" dirty="0" smtClean="0">
              <a:solidFill>
                <a:srgbClr val="FFCC66"/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 оно было достигнуто?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6446" y="285728"/>
            <a:ext cx="31337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3000364" y="6143644"/>
            <a:ext cx="4010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Царь Иван Грозный</a:t>
            </a:r>
            <a:r>
              <a:rPr lang="ru-RU" sz="2000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В. М. Васнецов </a:t>
            </a:r>
            <a:endParaRPr lang="ru-RU" dirty="0">
              <a:solidFill>
                <a:srgbClr val="E2F2B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ADB2D"/>
                </a:solidFill>
                <a:latin typeface="Candara" pitchFamily="34" charset="0"/>
              </a:rPr>
              <a:t>I</a:t>
            </a:r>
            <a:r>
              <a:rPr lang="ru-RU" sz="3200" b="1" dirty="0" smtClean="0">
                <a:solidFill>
                  <a:srgbClr val="CADB2D"/>
                </a:solidFill>
                <a:latin typeface="Candara" pitchFamily="34" charset="0"/>
              </a:rPr>
              <a:t>. Падение правительства Избранной рады.</a:t>
            </a:r>
            <a:endParaRPr lang="ru-RU" sz="3200" b="1" dirty="0">
              <a:solidFill>
                <a:srgbClr val="CADB2D"/>
              </a:solidFill>
              <a:latin typeface="Candara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 l="913" r="2054" b="1962"/>
          <a:stretch>
            <a:fillRect/>
          </a:stretch>
        </p:blipFill>
        <p:spPr bwMode="auto">
          <a:xfrm>
            <a:off x="1214414" y="1071546"/>
            <a:ext cx="6500858" cy="483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Прямоугольник 4"/>
          <p:cNvSpPr/>
          <p:nvPr/>
        </p:nvSpPr>
        <p:spPr>
          <a:xfrm>
            <a:off x="4357686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"</a:t>
            </a:r>
            <a:r>
              <a:rPr lang="ru-RU" b="1" dirty="0" smtClean="0">
                <a:solidFill>
                  <a:srgbClr val="E2F2B0"/>
                </a:solidFill>
                <a:latin typeface="Arial" charset="0"/>
              </a:rPr>
              <a:t>Суд</a:t>
            </a: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 </a:t>
            </a:r>
            <a:r>
              <a:rPr lang="ru-RU" b="1" dirty="0" smtClean="0">
                <a:solidFill>
                  <a:srgbClr val="E2F2B0"/>
                </a:solidFill>
                <a:latin typeface="Arial" charset="0"/>
              </a:rPr>
              <a:t>в</a:t>
            </a: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 </a:t>
            </a:r>
            <a:r>
              <a:rPr lang="ru-RU" b="1" dirty="0" smtClean="0">
                <a:solidFill>
                  <a:srgbClr val="E2F2B0"/>
                </a:solidFill>
                <a:latin typeface="Arial" charset="0"/>
              </a:rPr>
              <a:t>Московском</a:t>
            </a: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 </a:t>
            </a:r>
            <a:r>
              <a:rPr lang="ru-RU" b="1" dirty="0" smtClean="0">
                <a:solidFill>
                  <a:srgbClr val="E2F2B0"/>
                </a:solidFill>
                <a:latin typeface="Arial" charset="0"/>
              </a:rPr>
              <a:t>государстве</a:t>
            </a: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".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E2F2B0"/>
                </a:solidFill>
                <a:latin typeface="Arial" charset="0"/>
              </a:rPr>
              <a:t>С. В. Иванов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285728"/>
            <a:ext cx="6758006" cy="108587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ADB2D"/>
                </a:solidFill>
                <a:latin typeface="Candara" pitchFamily="34" charset="0"/>
              </a:rPr>
              <a:t>II</a:t>
            </a:r>
            <a:r>
              <a:rPr lang="ru-RU" sz="3200" b="1" dirty="0" smtClean="0">
                <a:solidFill>
                  <a:srgbClr val="CADB2D"/>
                </a:solidFill>
                <a:latin typeface="Candara" pitchFamily="34" charset="0"/>
              </a:rPr>
              <a:t>. Введение опричнины. </a:t>
            </a:r>
            <a:br>
              <a:rPr lang="ru-RU" sz="3200" b="1" dirty="0" smtClean="0">
                <a:solidFill>
                  <a:srgbClr val="CADB2D"/>
                </a:solidFill>
                <a:latin typeface="Candara" pitchFamily="34" charset="0"/>
              </a:rPr>
            </a:br>
            <a:r>
              <a:rPr lang="ru-RU" sz="3200" b="1" dirty="0" smtClean="0">
                <a:solidFill>
                  <a:srgbClr val="CADB2D"/>
                </a:solidFill>
                <a:latin typeface="Candara" pitchFamily="34" charset="0"/>
              </a:rPr>
              <a:t>Причины, цели, управление страной.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1928802"/>
            <a:ext cx="55721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</a:rPr>
              <a:t>Слово </a:t>
            </a:r>
            <a:r>
              <a:rPr lang="ru-RU" sz="3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«опричнина»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 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</a:rPr>
              <a:t>происходит от древнерусского </a:t>
            </a:r>
          </a:p>
          <a:p>
            <a:pPr algn="ctr"/>
            <a:r>
              <a:rPr lang="ru-RU" sz="3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«опричь»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</a:rPr>
              <a:t>, 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</a:rPr>
              <a:t>что означает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 </a:t>
            </a:r>
            <a:r>
              <a:rPr lang="ru-RU" sz="3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«особый»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, </a:t>
            </a:r>
            <a:r>
              <a:rPr lang="ru-RU" sz="32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8DB01C"/>
                </a:solidFill>
              </a:rPr>
              <a:t>«кроме»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sz="3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98570" y="1714488"/>
            <a:ext cx="55642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4286248" cy="3571948"/>
          </a:xfrm>
        </p:spPr>
        <p:txBody>
          <a:bodyPr>
            <a:normAutofit/>
          </a:bodyPr>
          <a:lstStyle/>
          <a:p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«Русские самодержцы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изначала сами владеют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своими царствами,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а не бояре и вельможи…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Жаловать своих </a:t>
            </a:r>
            <a:r>
              <a:rPr lang="ru-RU" sz="27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холопей</a:t>
            </a: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мы вольны 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и казнить их вольны же».</a:t>
            </a:r>
            <a:b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                                           </a:t>
            </a:r>
            <a:r>
              <a:rPr lang="ru-RU" sz="20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Иван </a:t>
            </a:r>
            <a:r>
              <a:rPr lang="en-US" sz="20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IV</a:t>
            </a:r>
            <a:endParaRPr lang="ru-RU" sz="2000" b="1" i="1" dirty="0">
              <a:solidFill>
                <a:schemeClr val="accent3">
                  <a:lumMod val="20000"/>
                  <a:lumOff val="8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9495" y="5857892"/>
            <a:ext cx="43253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Рябушкин Андрей Петрович </a:t>
            </a:r>
          </a:p>
          <a:p>
            <a:pPr algn="r"/>
            <a:r>
              <a:rPr lang="ru-RU" sz="2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Calibri" pitchFamily="34" charset="0"/>
                <a:cs typeface="Calibri" pitchFamily="34" charset="0"/>
              </a:rPr>
              <a:t>«Иоанн Грозный с приближенными»</a:t>
            </a:r>
            <a:endParaRPr lang="ru-RU" sz="2000" dirty="0">
              <a:solidFill>
                <a:schemeClr val="accent3">
                  <a:lumMod val="20000"/>
                  <a:lumOff val="8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Опричнина</a:t>
            </a:r>
            <a:r>
              <a:rPr lang="ru-RU" sz="2800" dirty="0" smtClean="0"/>
              <a:t> – </a:t>
            </a:r>
            <a:r>
              <a:rPr lang="ru-RU" sz="2800" b="1" dirty="0" smtClean="0">
                <a:latin typeface="Candara" pitchFamily="34" charset="0"/>
              </a:rPr>
              <a:t>политика Ивана Грозного, направленная на укрепление его самодержавной власти;</a:t>
            </a:r>
          </a:p>
          <a:p>
            <a:pPr algn="ctr">
              <a:buNone/>
            </a:pPr>
            <a:r>
              <a:rPr lang="ru-RU" sz="2800" b="1" i="1" dirty="0" smtClean="0">
                <a:latin typeface="Candara" pitchFamily="34" charset="0"/>
              </a:rPr>
              <a:t>включала </a:t>
            </a:r>
          </a:p>
          <a:p>
            <a:pPr algn="ctr">
              <a:buNone/>
            </a:pPr>
            <a:r>
              <a:rPr lang="ru-RU" sz="2800" b="1" dirty="0" smtClean="0">
                <a:latin typeface="Candara" pitchFamily="34" charset="0"/>
              </a:rPr>
              <a:t>выделение из состава государства территории (опричнины), </a:t>
            </a:r>
          </a:p>
          <a:p>
            <a:pPr algn="ctr">
              <a:buNone/>
            </a:pPr>
            <a:r>
              <a:rPr lang="ru-RU" sz="2800" b="1" dirty="0" smtClean="0">
                <a:latin typeface="Candara" pitchFamily="34" charset="0"/>
              </a:rPr>
              <a:t> управляемой непосредственно царем, </a:t>
            </a:r>
          </a:p>
          <a:p>
            <a:pPr algn="ctr">
              <a:buNone/>
            </a:pPr>
            <a:r>
              <a:rPr lang="ru-RU" sz="2800" b="1" dirty="0" smtClean="0">
                <a:latin typeface="Candara" pitchFamily="34" charset="0"/>
              </a:rPr>
              <a:t>создание отдельного войска, </a:t>
            </a:r>
          </a:p>
          <a:p>
            <a:pPr algn="ctr">
              <a:buNone/>
            </a:pPr>
            <a:r>
              <a:rPr lang="ru-RU" sz="2800" b="1" dirty="0" smtClean="0">
                <a:latin typeface="Candara" pitchFamily="34" charset="0"/>
              </a:rPr>
              <a:t>террор по отношению к противникам.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64360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3 декабря 1564 г. – выезд Ивана Грозного в Александрову слободу.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Письмо митрополиту.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Грамота «черным людям».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4.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1565 г. – установление неограниченной диктатуры, ее цели: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      </a:t>
            </a:r>
            <a:r>
              <a:rPr lang="ru-RU" i="1" dirty="0" smtClean="0">
                <a:solidFill>
                  <a:srgbClr val="D2E048"/>
                </a:solidFill>
                <a:latin typeface="Calibri" pitchFamily="34" charset="0"/>
                <a:cs typeface="Calibri" pitchFamily="34" charset="0"/>
              </a:rPr>
              <a:t>а) централизация страны;</a:t>
            </a:r>
          </a:p>
          <a:p>
            <a:pPr marL="514350" indent="-514350">
              <a:buNone/>
            </a:pPr>
            <a:r>
              <a:rPr lang="ru-RU" i="1" dirty="0" smtClean="0">
                <a:solidFill>
                  <a:srgbClr val="D2E048"/>
                </a:solidFill>
                <a:latin typeface="Calibri" pitchFamily="34" charset="0"/>
                <a:cs typeface="Calibri" pitchFamily="34" charset="0"/>
              </a:rPr>
              <a:t>      б) ликвидация уделов;</a:t>
            </a:r>
          </a:p>
          <a:p>
            <a:pPr marL="514350" indent="-514350">
              <a:buNone/>
            </a:pPr>
            <a:r>
              <a:rPr lang="ru-RU" i="1" dirty="0" smtClean="0">
                <a:solidFill>
                  <a:srgbClr val="D2E048"/>
                </a:solidFill>
                <a:latin typeface="Calibri" pitchFamily="34" charset="0"/>
                <a:cs typeface="Calibri" pitchFamily="34" charset="0"/>
              </a:rPr>
              <a:t>      в) расправа с неугодными людьми.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Разделение России.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6.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Выступление митрополита Филарета против опричнины.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7.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Разгром Новгорода.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8.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Казнь дьяка И. </a:t>
            </a:r>
            <a:r>
              <a:rPr lang="ru-RU" dirty="0" err="1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Висковатого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 и «изменников» в Москве.</a:t>
            </a:r>
          </a:p>
          <a:p>
            <a:pPr marL="514350" indent="-514350">
              <a:buNone/>
            </a:pP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9.</a:t>
            </a:r>
            <a:r>
              <a:rPr lang="ru-RU" dirty="0" smtClean="0">
                <a:solidFill>
                  <a:srgbClr val="E2F2B0"/>
                </a:solidFill>
              </a:rPr>
              <a:t> </a:t>
            </a:r>
            <a:r>
              <a:rPr lang="ru-RU" dirty="0" smtClean="0">
                <a:solidFill>
                  <a:srgbClr val="E2F2B0"/>
                </a:solidFill>
                <a:latin typeface="Calibri" pitchFamily="34" charset="0"/>
                <a:cs typeface="Calibri" pitchFamily="34" charset="0"/>
              </a:rPr>
              <a:t>Доносы опричников друг на друга. </a:t>
            </a:r>
            <a:endParaRPr lang="ru-RU" dirty="0">
              <a:solidFill>
                <a:srgbClr val="E2F2B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43174" y="0"/>
            <a:ext cx="3543296" cy="785794"/>
          </a:xfrm>
        </p:spPr>
        <p:txBody>
          <a:bodyPr>
            <a:normAutofit/>
          </a:bodyPr>
          <a:lstStyle/>
          <a:p>
            <a:pPr algn="ctr"/>
            <a:r>
              <a:rPr lang="ru-RU" sz="36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План:</a:t>
            </a:r>
            <a:endParaRPr lang="ru-RU" sz="3600" b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88052" y="928670"/>
            <a:ext cx="5255881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5143504" cy="52054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Царская резиденция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в </a:t>
            </a:r>
            <a:r>
              <a:rPr lang="ru-RU" sz="2800" b="1" i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Александровской</a:t>
            </a:r>
            <a:br>
              <a:rPr lang="ru-RU" sz="2800" b="1" i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i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 слободе </a:t>
            </a:r>
            <a:br>
              <a:rPr lang="ru-RU" sz="2800" b="1" i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(Александровский кремль) - древнерусская крепость,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фактическая столица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опричнины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Московского государства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 в 1564-1581 годах.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Располагалась на территории 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города Александрова</a:t>
            </a:r>
            <a:b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rgbClr val="E2F2B0"/>
                </a:solidFill>
                <a:latin typeface="Candara" pitchFamily="34" charset="0"/>
                <a:cs typeface="Calibri" pitchFamily="34" charset="0"/>
              </a:rPr>
              <a:t> (Владимирская область).</a:t>
            </a:r>
            <a:endParaRPr lang="ru-RU" sz="2800" b="1" dirty="0">
              <a:solidFill>
                <a:srgbClr val="E2F2B0"/>
              </a:solidFill>
              <a:latin typeface="Candara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6000768"/>
            <a:ext cx="4572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CC66"/>
                </a:solidFill>
                <a:latin typeface="Calibri" pitchFamily="34" charset="0"/>
                <a:cs typeface="Calibri" pitchFamily="34" charset="0"/>
              </a:rPr>
              <a:t>Александровский кремль. </a:t>
            </a:r>
          </a:p>
          <a:p>
            <a:pPr algn="r"/>
            <a:r>
              <a:rPr lang="ru-RU" sz="2000" dirty="0" smtClean="0">
                <a:solidFill>
                  <a:srgbClr val="FFCC66"/>
                </a:solidFill>
                <a:latin typeface="Calibri" pitchFamily="34" charset="0"/>
                <a:cs typeface="Calibri" pitchFamily="34" charset="0"/>
              </a:rPr>
              <a:t>Снимок Прокудина-Горского, 1911 год.</a:t>
            </a:r>
            <a:endParaRPr lang="ru-RU" sz="2000" dirty="0">
              <a:solidFill>
                <a:srgbClr val="FFCC66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437</TotalTime>
  <Words>495</Words>
  <Application>Microsoft Office PowerPoint</Application>
  <PresentationFormat>Экран (4:3)</PresentationFormat>
  <Paragraphs>93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Тема урока:  «Опричнина»</vt:lpstr>
      <vt:lpstr>Слайд 2</vt:lpstr>
      <vt:lpstr>Слайд 3</vt:lpstr>
      <vt:lpstr>I. Падение правительства Избранной рады.</vt:lpstr>
      <vt:lpstr>II. Введение опричнины.  Причины, цели, управление страной.</vt:lpstr>
      <vt:lpstr>«Русские самодержцы  изначала сами владеют  своими царствами,  а не бояре и вельможи…  Жаловать своих холопей  мы вольны  и казнить их вольны же».                                            Иван IV</vt:lpstr>
      <vt:lpstr>Слайд 7</vt:lpstr>
      <vt:lpstr>План:</vt:lpstr>
      <vt:lpstr>Царская резиденция  в Александровской  слободе  (Александровский кремль) - древнерусская крепость,  фактическая столица  опричнины  Московского государства  в 1564-1581 годах.  Располагалась на территории  города Александрова  (Владимирская область).</vt:lpstr>
      <vt:lpstr>Слайд 10</vt:lpstr>
      <vt:lpstr>Слайд 11</vt:lpstr>
      <vt:lpstr>Опричнина 1565 – 1572 гг.</vt:lpstr>
      <vt:lpstr>Слайд 13</vt:lpstr>
      <vt:lpstr>ИТОГИ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«Опричнина»</dc:title>
  <cp:lastModifiedBy>Admin</cp:lastModifiedBy>
  <cp:revision>46</cp:revision>
  <dcterms:modified xsi:type="dcterms:W3CDTF">2012-05-16T20:05:44Z</dcterms:modified>
</cp:coreProperties>
</file>